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87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80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D79308-9CE3-474B-9343-A8FDD687E410}" type="doc">
      <dgm:prSet loTypeId="urn:microsoft.com/office/officeart/2005/8/layout/venn3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7325BD4E-49EE-4FE1-90CC-02A5ADC90831}">
      <dgm:prSet custT="1"/>
      <dgm:spPr>
        <a:solidFill>
          <a:srgbClr val="00B050"/>
        </a:solidFill>
      </dgm:spPr>
      <dgm:t>
        <a:bodyPr/>
        <a:lstStyle/>
        <a:p>
          <a:pPr rtl="0"/>
          <a:r>
            <a:rPr lang="es-ES_tradnl" sz="2400" dirty="0" smtClean="0"/>
            <a:t>Limitaciones a la autoridad.</a:t>
          </a:r>
          <a:endParaRPr lang="es-MX" sz="2400" dirty="0"/>
        </a:p>
      </dgm:t>
    </dgm:pt>
    <dgm:pt modelId="{434275C9-D417-459B-AE58-2819A1093C5C}" type="parTrans" cxnId="{9373DAA5-996A-4C86-83E2-F09ADA1328D0}">
      <dgm:prSet/>
      <dgm:spPr/>
      <dgm:t>
        <a:bodyPr/>
        <a:lstStyle/>
        <a:p>
          <a:endParaRPr lang="es-MX"/>
        </a:p>
      </dgm:t>
    </dgm:pt>
    <dgm:pt modelId="{D6A74167-D1A4-4017-9CE5-ACD478A41294}" type="sibTrans" cxnId="{9373DAA5-996A-4C86-83E2-F09ADA1328D0}">
      <dgm:prSet/>
      <dgm:spPr/>
      <dgm:t>
        <a:bodyPr/>
        <a:lstStyle/>
        <a:p>
          <a:endParaRPr lang="es-MX"/>
        </a:p>
      </dgm:t>
    </dgm:pt>
    <dgm:pt modelId="{32E7D25F-017F-4C48-84A9-3B839CEF273F}">
      <dgm:prSet custT="1"/>
      <dgm:spPr>
        <a:solidFill>
          <a:srgbClr val="00B0F0"/>
        </a:solidFill>
      </dgm:spPr>
      <dgm:t>
        <a:bodyPr/>
        <a:lstStyle/>
        <a:p>
          <a:pPr rtl="0"/>
          <a:r>
            <a:rPr lang="es-ES_tradnl" sz="2400" dirty="0" smtClean="0"/>
            <a:t>Garantías a los súbditos.</a:t>
          </a:r>
          <a:endParaRPr lang="es-MX" sz="2400" dirty="0"/>
        </a:p>
      </dgm:t>
    </dgm:pt>
    <dgm:pt modelId="{F03DF604-B67E-4589-B7D5-D25717DDA2C1}" type="parTrans" cxnId="{C89A4215-789B-4B1E-992A-7689F88A0464}">
      <dgm:prSet/>
      <dgm:spPr/>
      <dgm:t>
        <a:bodyPr/>
        <a:lstStyle/>
        <a:p>
          <a:endParaRPr lang="es-MX"/>
        </a:p>
      </dgm:t>
    </dgm:pt>
    <dgm:pt modelId="{26713A4C-044A-4551-A577-EFDCD64C2770}" type="sibTrans" cxnId="{C89A4215-789B-4B1E-992A-7689F88A0464}">
      <dgm:prSet/>
      <dgm:spPr/>
      <dgm:t>
        <a:bodyPr/>
        <a:lstStyle/>
        <a:p>
          <a:endParaRPr lang="es-MX"/>
        </a:p>
      </dgm:t>
    </dgm:pt>
    <dgm:pt modelId="{7FDBCB32-990A-4EDE-91D1-7EB33936D024}">
      <dgm:prSet custT="1"/>
      <dgm:spPr>
        <a:solidFill>
          <a:srgbClr val="FFFF00"/>
        </a:solidFill>
      </dgm:spPr>
      <dgm:t>
        <a:bodyPr/>
        <a:lstStyle/>
        <a:p>
          <a:pPr rtl="0"/>
          <a:r>
            <a:rPr lang="es-ES_tradnl" sz="2400" dirty="0" smtClean="0"/>
            <a:t>Organización de los súbditos para participar en decisiones.</a:t>
          </a:r>
          <a:endParaRPr lang="es-MX" sz="2400" dirty="0"/>
        </a:p>
      </dgm:t>
    </dgm:pt>
    <dgm:pt modelId="{92024118-0A2B-4E5B-ABC5-F5BEE9A2C78C}" type="parTrans" cxnId="{F1A5673F-1746-4385-A93D-F702236C4975}">
      <dgm:prSet/>
      <dgm:spPr/>
      <dgm:t>
        <a:bodyPr/>
        <a:lstStyle/>
        <a:p>
          <a:endParaRPr lang="es-MX"/>
        </a:p>
      </dgm:t>
    </dgm:pt>
    <dgm:pt modelId="{C555E721-4AA9-41D8-88CF-E52C7C81376C}" type="sibTrans" cxnId="{F1A5673F-1746-4385-A93D-F702236C4975}">
      <dgm:prSet/>
      <dgm:spPr/>
      <dgm:t>
        <a:bodyPr/>
        <a:lstStyle/>
        <a:p>
          <a:endParaRPr lang="es-MX"/>
        </a:p>
      </dgm:t>
    </dgm:pt>
    <dgm:pt modelId="{D01E4925-27B9-4C44-92E6-7D573CC3ADAF}" type="pres">
      <dgm:prSet presAssocID="{6CD79308-9CE3-474B-9343-A8FDD687E41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1E7611B-B910-45A3-ABAF-F8A022BC0AFD}" type="pres">
      <dgm:prSet presAssocID="{7325BD4E-49EE-4FE1-90CC-02A5ADC90831}" presName="Name5" presStyleLbl="vennNode1" presStyleIdx="0" presStyleCnt="3" custScaleX="41880" custScaleY="45276" custLinFactNeighborX="-40329" custLinFactNeighborY="-1728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BB5C7FB-6942-4D7E-8924-DB0F2F936874}" type="pres">
      <dgm:prSet presAssocID="{D6A74167-D1A4-4017-9CE5-ACD478A41294}" presName="space" presStyleCnt="0"/>
      <dgm:spPr/>
    </dgm:pt>
    <dgm:pt modelId="{E6F8B400-BEBE-4DB1-8B9B-D06D0661F67A}" type="pres">
      <dgm:prSet presAssocID="{32E7D25F-017F-4C48-84A9-3B839CEF273F}" presName="Name5" presStyleLbl="vennNode1" presStyleIdx="1" presStyleCnt="3" custScaleX="41880" custScaleY="4527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B3B3E1F-623C-4029-924C-44AFDDC6675A}" type="pres">
      <dgm:prSet presAssocID="{26713A4C-044A-4551-A577-EFDCD64C2770}" presName="space" presStyleCnt="0"/>
      <dgm:spPr/>
    </dgm:pt>
    <dgm:pt modelId="{031D90A9-A794-4E9E-BB44-2D30AF1FFEA8}" type="pres">
      <dgm:prSet presAssocID="{7FDBCB32-990A-4EDE-91D1-7EB33936D024}" presName="Name5" presStyleLbl="vennNode1" presStyleIdx="2" presStyleCnt="3" custScaleX="41880" custScaleY="45276" custLinFactNeighborX="35900" custLinFactNeighborY="1644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79D89FA-569C-49CA-9552-7BFD467C292D}" type="presOf" srcId="{6CD79308-9CE3-474B-9343-A8FDD687E410}" destId="{D01E4925-27B9-4C44-92E6-7D573CC3ADAF}" srcOrd="0" destOrd="0" presId="urn:microsoft.com/office/officeart/2005/8/layout/venn3"/>
    <dgm:cxn modelId="{9373DAA5-996A-4C86-83E2-F09ADA1328D0}" srcId="{6CD79308-9CE3-474B-9343-A8FDD687E410}" destId="{7325BD4E-49EE-4FE1-90CC-02A5ADC90831}" srcOrd="0" destOrd="0" parTransId="{434275C9-D417-459B-AE58-2819A1093C5C}" sibTransId="{D6A74167-D1A4-4017-9CE5-ACD478A41294}"/>
    <dgm:cxn modelId="{18ACFB61-392C-4804-8962-403709153D12}" type="presOf" srcId="{7325BD4E-49EE-4FE1-90CC-02A5ADC90831}" destId="{31E7611B-B910-45A3-ABAF-F8A022BC0AFD}" srcOrd="0" destOrd="0" presId="urn:microsoft.com/office/officeart/2005/8/layout/venn3"/>
    <dgm:cxn modelId="{CDCD2EDE-6DB1-4CB6-9892-09020D4BF816}" type="presOf" srcId="{7FDBCB32-990A-4EDE-91D1-7EB33936D024}" destId="{031D90A9-A794-4E9E-BB44-2D30AF1FFEA8}" srcOrd="0" destOrd="0" presId="urn:microsoft.com/office/officeart/2005/8/layout/venn3"/>
    <dgm:cxn modelId="{C89A4215-789B-4B1E-992A-7689F88A0464}" srcId="{6CD79308-9CE3-474B-9343-A8FDD687E410}" destId="{32E7D25F-017F-4C48-84A9-3B839CEF273F}" srcOrd="1" destOrd="0" parTransId="{F03DF604-B67E-4589-B7D5-D25717DDA2C1}" sibTransId="{26713A4C-044A-4551-A577-EFDCD64C2770}"/>
    <dgm:cxn modelId="{F1A5673F-1746-4385-A93D-F702236C4975}" srcId="{6CD79308-9CE3-474B-9343-A8FDD687E410}" destId="{7FDBCB32-990A-4EDE-91D1-7EB33936D024}" srcOrd="2" destOrd="0" parTransId="{92024118-0A2B-4E5B-ABC5-F5BEE9A2C78C}" sibTransId="{C555E721-4AA9-41D8-88CF-E52C7C81376C}"/>
    <dgm:cxn modelId="{4D05031A-0076-4BAE-BBF5-9BEEAC1D0EB1}" type="presOf" srcId="{32E7D25F-017F-4C48-84A9-3B839CEF273F}" destId="{E6F8B400-BEBE-4DB1-8B9B-D06D0661F67A}" srcOrd="0" destOrd="0" presId="urn:microsoft.com/office/officeart/2005/8/layout/venn3"/>
    <dgm:cxn modelId="{102C1846-97C5-4F53-AD99-349F63C51A2A}" type="presParOf" srcId="{D01E4925-27B9-4C44-92E6-7D573CC3ADAF}" destId="{31E7611B-B910-45A3-ABAF-F8A022BC0AFD}" srcOrd="0" destOrd="0" presId="urn:microsoft.com/office/officeart/2005/8/layout/venn3"/>
    <dgm:cxn modelId="{90300E81-2259-4B02-910A-B6EA6B79D2E3}" type="presParOf" srcId="{D01E4925-27B9-4C44-92E6-7D573CC3ADAF}" destId="{BBB5C7FB-6942-4D7E-8924-DB0F2F936874}" srcOrd="1" destOrd="0" presId="urn:microsoft.com/office/officeart/2005/8/layout/venn3"/>
    <dgm:cxn modelId="{4AEFDD17-90A8-4E70-BC21-741004F248CF}" type="presParOf" srcId="{D01E4925-27B9-4C44-92E6-7D573CC3ADAF}" destId="{E6F8B400-BEBE-4DB1-8B9B-D06D0661F67A}" srcOrd="2" destOrd="0" presId="urn:microsoft.com/office/officeart/2005/8/layout/venn3"/>
    <dgm:cxn modelId="{4C5B0C2C-616C-4459-9999-46EB7C72EB68}" type="presParOf" srcId="{D01E4925-27B9-4C44-92E6-7D573CC3ADAF}" destId="{CB3B3E1F-623C-4029-924C-44AFDDC6675A}" srcOrd="3" destOrd="0" presId="urn:microsoft.com/office/officeart/2005/8/layout/venn3"/>
    <dgm:cxn modelId="{0952B922-A21E-4F53-83C5-1A07AC3D8EE1}" type="presParOf" srcId="{D01E4925-27B9-4C44-92E6-7D573CC3ADAF}" destId="{031D90A9-A794-4E9E-BB44-2D30AF1FFEA8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115616" y="2564904"/>
            <a:ext cx="6984776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Materia:  </a:t>
            </a:r>
            <a:r>
              <a:rPr lang="es-MX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Derecho Constitucional.</a:t>
            </a:r>
          </a:p>
          <a:p>
            <a:pPr algn="ctr"/>
            <a:endParaRPr lang="es-MX" sz="2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“</a:t>
            </a:r>
            <a:r>
              <a:rPr lang="es-ES_tradnl" sz="2800" dirty="0" smtClean="0"/>
              <a:t>Poder  Constituyente”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CARLOS ORLANDO ACEVEDO JAGUEY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JUNIO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3 Marcador de pie de página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Here comes your footer  </a:t>
            </a:r>
            <a:r>
              <a:rPr lang="de-DE" smtClean="0">
                <a:sym typeface="Wingdings" pitchFamily="2" charset="2"/>
              </a:rPr>
              <a:t></a:t>
            </a:r>
            <a:r>
              <a:rPr lang="de-DE" smtClean="0"/>
              <a:t>  Page </a:t>
            </a:r>
            <a:fld id="{50773526-CAC1-4E78-8939-BF5EFCB5FFFF}" type="slidenum">
              <a:rPr lang="de-DE" smtClean="0"/>
              <a:pPr/>
              <a:t>10</a:t>
            </a:fld>
            <a:endParaRPr lang="de-DE" smtClean="0"/>
          </a:p>
        </p:txBody>
      </p:sp>
      <p:sp>
        <p:nvSpPr>
          <p:cNvPr id="19459" name="2 Marcador de contenido"/>
          <p:cNvSpPr>
            <a:spLocks noGrp="1"/>
          </p:cNvSpPr>
          <p:nvPr>
            <p:ph sz="quarter" idx="4294967295"/>
          </p:nvPr>
        </p:nvSpPr>
        <p:spPr>
          <a:xfrm>
            <a:off x="255588" y="638175"/>
            <a:ext cx="8588375" cy="5783263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None/>
            </a:pPr>
            <a:r>
              <a:rPr lang="es-ES_tradnl" sz="7200" dirty="0" smtClean="0"/>
              <a:t>Toda constitución es un proyecto de convivencia social.</a:t>
            </a:r>
          </a:p>
        </p:txBody>
      </p:sp>
    </p:spTree>
    <p:extLst>
      <p:ext uri="{BB962C8B-B14F-4D97-AF65-F5344CB8AC3E}">
        <p14:creationId xmlns="" xmlns:p14="http://schemas.microsoft.com/office/powerpoint/2010/main" val="7746831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3 Marcador de pie de página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Here comes your footer  </a:t>
            </a:r>
            <a:r>
              <a:rPr lang="de-DE" smtClean="0">
                <a:sym typeface="Wingdings" pitchFamily="2" charset="2"/>
              </a:rPr>
              <a:t></a:t>
            </a:r>
            <a:r>
              <a:rPr lang="de-DE" smtClean="0"/>
              <a:t>  Page </a:t>
            </a:r>
            <a:fld id="{50773526-CAC1-4E78-8939-BF5EFCB5FFFF}" type="slidenum">
              <a:rPr lang="de-DE" smtClean="0"/>
              <a:pPr/>
              <a:t>11</a:t>
            </a:fld>
            <a:endParaRPr lang="de-DE" smtClean="0"/>
          </a:p>
        </p:txBody>
      </p:sp>
      <p:sp>
        <p:nvSpPr>
          <p:cNvPr id="19459" name="2 Marcador de contenido"/>
          <p:cNvSpPr>
            <a:spLocks noGrp="1"/>
          </p:cNvSpPr>
          <p:nvPr>
            <p:ph sz="quarter" idx="4294967295"/>
          </p:nvPr>
        </p:nvSpPr>
        <p:spPr>
          <a:xfrm>
            <a:off x="255588" y="638175"/>
            <a:ext cx="8588375" cy="5783263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_tradnl" sz="8800" dirty="0" smtClean="0"/>
              <a:t>Debe </a:t>
            </a:r>
            <a:r>
              <a:rPr lang="es-ES_tradnl" sz="6600" dirty="0" smtClean="0"/>
              <a:t>implementarse para el </a:t>
            </a:r>
            <a:r>
              <a:rPr lang="es-ES_tradnl" sz="8800" dirty="0" smtClean="0"/>
              <a:t>bien</a:t>
            </a:r>
            <a:r>
              <a:rPr lang="es-ES_tradnl" sz="6600" dirty="0" smtClean="0"/>
              <a:t> de los miembros de la comunidad.</a:t>
            </a:r>
          </a:p>
        </p:txBody>
      </p:sp>
    </p:spTree>
    <p:extLst>
      <p:ext uri="{BB962C8B-B14F-4D97-AF65-F5344CB8AC3E}">
        <p14:creationId xmlns="" xmlns:p14="http://schemas.microsoft.com/office/powerpoint/2010/main" val="7746831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3 Marcador de pie de página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Here comes your footer  </a:t>
            </a:r>
            <a:r>
              <a:rPr lang="de-DE" smtClean="0">
                <a:sym typeface="Wingdings" pitchFamily="2" charset="2"/>
              </a:rPr>
              <a:t></a:t>
            </a:r>
            <a:r>
              <a:rPr lang="de-DE" smtClean="0"/>
              <a:t>  Page </a:t>
            </a:r>
            <a:fld id="{50773526-CAC1-4E78-8939-BF5EFCB5FFFF}" type="slidenum">
              <a:rPr lang="de-DE" smtClean="0"/>
              <a:pPr/>
              <a:t>12</a:t>
            </a:fld>
            <a:endParaRPr lang="de-DE" smtClean="0"/>
          </a:p>
        </p:txBody>
      </p:sp>
      <p:sp>
        <p:nvSpPr>
          <p:cNvPr id="19459" name="2 Marcador de contenido"/>
          <p:cNvSpPr>
            <a:spLocks noGrp="1"/>
          </p:cNvSpPr>
          <p:nvPr>
            <p:ph sz="quarter" idx="4294967295"/>
          </p:nvPr>
        </p:nvSpPr>
        <p:spPr>
          <a:xfrm>
            <a:off x="467545" y="1196751"/>
            <a:ext cx="8208912" cy="4464497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None/>
            </a:pPr>
            <a:r>
              <a:rPr lang="es-ES_tradnl" sz="7200" dirty="0" smtClean="0"/>
              <a:t>Toda constitución debe tener principios tales como:</a:t>
            </a:r>
          </a:p>
        </p:txBody>
      </p:sp>
    </p:spTree>
    <p:extLst>
      <p:ext uri="{BB962C8B-B14F-4D97-AF65-F5344CB8AC3E}">
        <p14:creationId xmlns="" xmlns:p14="http://schemas.microsoft.com/office/powerpoint/2010/main" val="24342184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3 Marcador de pie de página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Here comes your footer  </a:t>
            </a:r>
            <a:r>
              <a:rPr lang="de-DE" smtClean="0">
                <a:sym typeface="Wingdings" pitchFamily="2" charset="2"/>
              </a:rPr>
              <a:t></a:t>
            </a:r>
            <a:r>
              <a:rPr lang="de-DE" smtClean="0"/>
              <a:t>  Page </a:t>
            </a:r>
            <a:fld id="{50773526-CAC1-4E78-8939-BF5EFCB5FFFF}" type="slidenum">
              <a:rPr lang="de-DE" smtClean="0"/>
              <a:pPr/>
              <a:t>13</a:t>
            </a:fld>
            <a:endParaRPr lang="de-DE" smtClean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4294967295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4342184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3 Marcador de pie de página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Here comes your footer  </a:t>
            </a:r>
            <a:r>
              <a:rPr lang="de-DE" smtClean="0">
                <a:sym typeface="Wingdings" pitchFamily="2" charset="2"/>
              </a:rPr>
              <a:t></a:t>
            </a:r>
            <a:r>
              <a:rPr lang="de-DE" smtClean="0"/>
              <a:t>  Page </a:t>
            </a:r>
            <a:fld id="{50773526-CAC1-4E78-8939-BF5EFCB5FFFF}" type="slidenum">
              <a:rPr lang="de-DE" smtClean="0"/>
              <a:pPr/>
              <a:t>14</a:t>
            </a:fld>
            <a:endParaRPr lang="de-DE" smtClean="0"/>
          </a:p>
        </p:txBody>
      </p:sp>
      <p:sp>
        <p:nvSpPr>
          <p:cNvPr id="19458" name="1 Título"/>
          <p:cNvSpPr>
            <a:spLocks noGrp="1"/>
          </p:cNvSpPr>
          <p:nvPr>
            <p:ph type="title"/>
          </p:nvPr>
        </p:nvSpPr>
        <p:spPr>
          <a:xfrm>
            <a:off x="382564" y="908720"/>
            <a:ext cx="8515350" cy="4752528"/>
          </a:xfrm>
        </p:spPr>
        <p:txBody>
          <a:bodyPr>
            <a:noAutofit/>
          </a:bodyPr>
          <a:lstStyle/>
          <a:p>
            <a:pPr algn="ctr"/>
            <a:r>
              <a:rPr lang="es-ES_tradnl" sz="8000" dirty="0" smtClean="0">
                <a:solidFill>
                  <a:srgbClr val="FF0000"/>
                </a:solidFill>
              </a:rPr>
              <a:t>Los factores reales de Poder y las Decisiones fundamentales</a:t>
            </a:r>
            <a:endParaRPr lang="es-ES" sz="1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3 Marcador de pie de página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Here comes your footer  </a:t>
            </a:r>
            <a:r>
              <a:rPr lang="de-DE" smtClean="0">
                <a:sym typeface="Wingdings" pitchFamily="2" charset="2"/>
              </a:rPr>
              <a:t></a:t>
            </a:r>
            <a:r>
              <a:rPr lang="de-DE" smtClean="0"/>
              <a:t>  Page </a:t>
            </a:r>
            <a:fld id="{50773526-CAC1-4E78-8939-BF5EFCB5FFFF}" type="slidenum">
              <a:rPr lang="de-DE" smtClean="0"/>
              <a:pPr/>
              <a:t>15</a:t>
            </a:fld>
            <a:endParaRPr lang="de-DE" smtClean="0"/>
          </a:p>
        </p:txBody>
      </p:sp>
      <p:sp>
        <p:nvSpPr>
          <p:cNvPr id="19459" name="2 Marcador de contenido"/>
          <p:cNvSpPr>
            <a:spLocks noGrp="1"/>
          </p:cNvSpPr>
          <p:nvPr>
            <p:ph sz="quarter" idx="4294967295"/>
          </p:nvPr>
        </p:nvSpPr>
        <p:spPr>
          <a:xfrm>
            <a:off x="255588" y="1124744"/>
            <a:ext cx="8588375" cy="528304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None/>
            </a:pPr>
            <a:r>
              <a:rPr lang="es-ES_tradnl" sz="11500" dirty="0" smtClean="0"/>
              <a:t>El contrato social.</a:t>
            </a:r>
          </a:p>
          <a:p>
            <a:pPr algn="just">
              <a:buNone/>
            </a:pPr>
            <a:endParaRPr lang="es-ES_tradnl" sz="11500" dirty="0" smtClean="0"/>
          </a:p>
        </p:txBody>
      </p:sp>
    </p:spTree>
    <p:extLst>
      <p:ext uri="{BB962C8B-B14F-4D97-AF65-F5344CB8AC3E}">
        <p14:creationId xmlns="" xmlns:p14="http://schemas.microsoft.com/office/powerpoint/2010/main" val="24342184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2 Marcador de contenido"/>
          <p:cNvSpPr>
            <a:spLocks noGrp="1"/>
          </p:cNvSpPr>
          <p:nvPr>
            <p:ph sz="quarter" idx="4294967295"/>
          </p:nvPr>
        </p:nvSpPr>
        <p:spPr>
          <a:xfrm>
            <a:off x="255588" y="624527"/>
            <a:ext cx="8588375" cy="5783263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None/>
            </a:pPr>
            <a:r>
              <a:rPr lang="es-ES_tradnl" sz="8000" dirty="0" smtClean="0"/>
              <a:t>Para Carl Smith:</a:t>
            </a:r>
          </a:p>
          <a:p>
            <a:pPr algn="just"/>
            <a:r>
              <a:rPr lang="es-ES_tradnl" sz="7200" dirty="0" smtClean="0"/>
              <a:t>Pueblo. </a:t>
            </a:r>
          </a:p>
          <a:p>
            <a:pPr algn="just"/>
            <a:r>
              <a:rPr lang="es-ES_tradnl" sz="7200" dirty="0" smtClean="0"/>
              <a:t>Monarca</a:t>
            </a:r>
            <a:r>
              <a:rPr lang="es-ES_tradnl" sz="9600" dirty="0" smtClean="0"/>
              <a:t>.</a:t>
            </a:r>
          </a:p>
        </p:txBody>
      </p:sp>
      <p:pic>
        <p:nvPicPr>
          <p:cNvPr id="1026" name="Picture 2" descr="http://ts4.mm.bing.net/th?id=HN.608053385229107547&amp;pid=1.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44824"/>
            <a:ext cx="2066925" cy="2857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c1.staticflickr.com/9/8213/8343664836_b05719216f_z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600" y="4455858"/>
            <a:ext cx="3600400" cy="240214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342184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3 Marcador de pie de página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Here comes your footer  </a:t>
            </a:r>
            <a:r>
              <a:rPr lang="de-DE" smtClean="0">
                <a:sym typeface="Wingdings" pitchFamily="2" charset="2"/>
              </a:rPr>
              <a:t></a:t>
            </a:r>
            <a:r>
              <a:rPr lang="de-DE" smtClean="0"/>
              <a:t>  Page </a:t>
            </a:r>
            <a:fld id="{50773526-CAC1-4E78-8939-BF5EFCB5FFFF}" type="slidenum">
              <a:rPr lang="de-DE" smtClean="0"/>
              <a:pPr/>
              <a:t>17</a:t>
            </a:fld>
            <a:endParaRPr lang="de-DE" smtClean="0"/>
          </a:p>
        </p:txBody>
      </p:sp>
      <p:sp>
        <p:nvSpPr>
          <p:cNvPr id="19459" name="2 Marcador de contenido"/>
          <p:cNvSpPr>
            <a:spLocks noGrp="1"/>
          </p:cNvSpPr>
          <p:nvPr>
            <p:ph sz="quarter" idx="4294967295"/>
          </p:nvPr>
        </p:nvSpPr>
        <p:spPr>
          <a:xfrm>
            <a:off x="255588" y="404665"/>
            <a:ext cx="8588375" cy="600312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None/>
            </a:pPr>
            <a:r>
              <a:rPr lang="es-ES_tradnl" sz="6600" dirty="0" smtClean="0"/>
              <a:t>El Poder Constituyente es la </a:t>
            </a:r>
            <a:r>
              <a:rPr lang="es-ES_tradnl" sz="9600" dirty="0" smtClean="0"/>
              <a:t>voluntad</a:t>
            </a:r>
            <a:r>
              <a:rPr lang="es-ES_tradnl" sz="6600" dirty="0" smtClean="0"/>
              <a:t> política de la </a:t>
            </a:r>
            <a:r>
              <a:rPr lang="es-ES_tradnl" sz="9600" dirty="0" smtClean="0"/>
              <a:t>sociedad</a:t>
            </a:r>
            <a:r>
              <a:rPr lang="es-ES_tradnl" sz="6600" dirty="0" smtClean="0"/>
              <a:t>.</a:t>
            </a:r>
          </a:p>
        </p:txBody>
      </p:sp>
      <p:pic>
        <p:nvPicPr>
          <p:cNvPr id="2050" name="Picture 2" descr="http://www.proyectosalonhogar.com/Enciclopedia_Ilustrada/Edad_Contemporanea/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797152"/>
            <a:ext cx="2286000" cy="18573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="" xmlns:p14="http://schemas.microsoft.com/office/powerpoint/2010/main" val="24342184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16024" y="332656"/>
            <a:ext cx="8820472" cy="657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b="1" dirty="0" smtClean="0">
                <a:latin typeface="Arial" pitchFamily="34" charset="0"/>
                <a:cs typeface="Arial" pitchFamily="34" charset="0"/>
              </a:rPr>
              <a:t>Tema: “</a:t>
            </a:r>
            <a:r>
              <a:rPr lang="es-ES_tradnl" sz="3600" dirty="0" smtClean="0"/>
              <a:t>Poder  Constituyente</a:t>
            </a:r>
            <a:r>
              <a:rPr lang="es-ES_tradnl" sz="3200" dirty="0" smtClean="0"/>
              <a:t>”</a:t>
            </a:r>
            <a:endParaRPr lang="es-MX" sz="32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3200" b="1" dirty="0" smtClean="0">
                <a:latin typeface="Arial" pitchFamily="34" charset="0"/>
                <a:cs typeface="Arial" pitchFamily="34" charset="0"/>
              </a:rPr>
              <a:t>Resumen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1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El presente trabajo muestra como es concebido el poder constituyente dentro de la Teoría de la constitución, las características que debe tener para algunos autores y cual es el deber fundamental de dicho poder.</a:t>
            </a:r>
          </a:p>
          <a:p>
            <a:pPr marL="514350" indent="-514350" algn="just"/>
            <a:endParaRPr lang="es-MX" sz="1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2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3200" b="1" dirty="0">
                <a:latin typeface="Arial" pitchFamily="34" charset="0"/>
                <a:cs typeface="Arial" pitchFamily="34" charset="0"/>
              </a:rPr>
              <a:t>Palabras clave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Font typeface="Arial" pitchFamily="34" charset="0"/>
              <a:buChar char="•"/>
            </a:pPr>
            <a:r>
              <a:rPr lang="es-MX" sz="3200" dirty="0" smtClean="0">
                <a:latin typeface="Arial" pitchFamily="34" charset="0"/>
                <a:cs typeface="Arial" pitchFamily="34" charset="0"/>
              </a:rPr>
              <a:t>Poder Constituyente.</a:t>
            </a:r>
          </a:p>
          <a:p>
            <a:pPr algn="just">
              <a:buFont typeface="Arial" pitchFamily="34" charset="0"/>
              <a:buChar char="•"/>
            </a:pPr>
            <a:r>
              <a:rPr lang="es-MX" sz="3200" dirty="0" smtClean="0">
                <a:latin typeface="Arial" pitchFamily="34" charset="0"/>
                <a:cs typeface="Arial" pitchFamily="34" charset="0"/>
              </a:rPr>
              <a:t>Constitución.</a:t>
            </a:r>
          </a:p>
          <a:p>
            <a:pPr algn="just">
              <a:buFont typeface="Arial" pitchFamily="34" charset="0"/>
              <a:buChar char="•"/>
            </a:pPr>
            <a:r>
              <a:rPr lang="es-MX" sz="3200" dirty="0" smtClean="0">
                <a:latin typeface="Arial" pitchFamily="34" charset="0"/>
                <a:cs typeface="Arial" pitchFamily="34" charset="0"/>
              </a:rPr>
              <a:t>Soberanía.</a:t>
            </a:r>
          </a:p>
          <a:p>
            <a:pPr algn="just">
              <a:buFont typeface="Arial" pitchFamily="34" charset="0"/>
              <a:buChar char="•"/>
            </a:pPr>
            <a:r>
              <a:rPr lang="es-MX" sz="3200" dirty="0" smtClean="0">
                <a:latin typeface="Arial" pitchFamily="34" charset="0"/>
                <a:cs typeface="Arial" pitchFamily="34" charset="0"/>
              </a:rPr>
              <a:t>Deontología.</a:t>
            </a:r>
            <a:endParaRPr lang="es-MX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88281" y="332656"/>
            <a:ext cx="8676207" cy="6663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Topic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  “</a:t>
            </a:r>
            <a:r>
              <a:rPr lang="es-MX" sz="3600" dirty="0" err="1" smtClean="0"/>
              <a:t>Constituent</a:t>
            </a:r>
            <a:r>
              <a:rPr lang="es-MX" sz="3600" dirty="0" smtClean="0"/>
              <a:t> </a:t>
            </a:r>
            <a:r>
              <a:rPr lang="es-MX" sz="3600" dirty="0" err="1" smtClean="0"/>
              <a:t>Power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 algn="just"/>
            <a:endParaRPr lang="es-MX" sz="11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Abstract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600" dirty="0" smtClean="0"/>
              <a:t>This paper shows how the constituent power is conceived within the theory of the constitution, the characteristics required for some authors and what is the fundamental duty of the judiciary.</a:t>
            </a: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>
              <a:buFont typeface="Arial" pitchFamily="34" charset="0"/>
              <a:buChar char="•"/>
            </a:pPr>
            <a:r>
              <a:rPr lang="es-MX" sz="3600" dirty="0" err="1" smtClean="0"/>
              <a:t>Constituent</a:t>
            </a:r>
            <a:r>
              <a:rPr lang="es-MX" sz="3600" dirty="0" smtClean="0"/>
              <a:t> </a:t>
            </a:r>
            <a:r>
              <a:rPr lang="es-MX" sz="3600" dirty="0" err="1" smtClean="0"/>
              <a:t>power</a:t>
            </a:r>
            <a:r>
              <a:rPr lang="es-MX" sz="3600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es-MX" sz="3600" dirty="0" smtClean="0"/>
              <a:t> </a:t>
            </a:r>
            <a:r>
              <a:rPr lang="es-MX" sz="3600" dirty="0" err="1" smtClean="0"/>
              <a:t>Constitution</a:t>
            </a:r>
            <a:r>
              <a:rPr lang="es-MX" sz="3600" dirty="0" smtClean="0"/>
              <a:t>. </a:t>
            </a:r>
          </a:p>
          <a:p>
            <a:pPr algn="just">
              <a:buFont typeface="Arial" pitchFamily="34" charset="0"/>
              <a:buChar char="•"/>
            </a:pPr>
            <a:r>
              <a:rPr lang="es-MX" sz="3600" dirty="0" err="1" smtClean="0"/>
              <a:t>Sovereignty</a:t>
            </a:r>
            <a:r>
              <a:rPr lang="es-MX" sz="3600" dirty="0" smtClean="0"/>
              <a:t>. </a:t>
            </a:r>
          </a:p>
          <a:p>
            <a:pPr algn="just">
              <a:buFont typeface="Arial" pitchFamily="34" charset="0"/>
              <a:buChar char="•"/>
            </a:pPr>
            <a:r>
              <a:rPr lang="es-MX" sz="3600" dirty="0" err="1" smtClean="0"/>
              <a:t>Deontology</a:t>
            </a:r>
            <a:r>
              <a:rPr lang="es-MX" sz="3600" dirty="0" smtClean="0"/>
              <a:t>.</a:t>
            </a:r>
            <a:endParaRPr lang="es-MX" sz="3600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827584" y="1196752"/>
            <a:ext cx="7240768" cy="388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7200" dirty="0" smtClean="0">
                <a:solidFill>
                  <a:srgbClr val="FF0000"/>
                </a:solidFill>
              </a:rPr>
              <a:t>¿Qué es el Poder Constituyente?</a:t>
            </a:r>
            <a:endParaRPr lang="es-ES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14526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836712"/>
            <a:ext cx="8363272" cy="537837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MX" sz="6600" dirty="0" smtClean="0"/>
              <a:t>Es el ente que realiza el acto de creación constitucional y de soberanía.</a:t>
            </a:r>
            <a:endParaRPr lang="es-MX" sz="66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44008" y="908720"/>
            <a:ext cx="4104456" cy="4608512"/>
          </a:xfrm>
          <a:solidFill>
            <a:srgbClr val="00B0F0"/>
          </a:solidFill>
        </p:spPr>
        <p:txBody>
          <a:bodyPr>
            <a:noAutofit/>
          </a:bodyPr>
          <a:lstStyle/>
          <a:p>
            <a:pPr algn="just">
              <a:buNone/>
            </a:pPr>
            <a:r>
              <a:rPr lang="es-MX" sz="4800" dirty="0" smtClean="0"/>
              <a:t>Su función principal es la creación del Estado en la </a:t>
            </a:r>
            <a:r>
              <a:rPr lang="es-MX" sz="4400" dirty="0" smtClean="0"/>
              <a:t>constitución.</a:t>
            </a:r>
            <a:endParaRPr lang="es-MX" sz="4800" dirty="0"/>
          </a:p>
        </p:txBody>
      </p:sp>
      <p:pic>
        <p:nvPicPr>
          <p:cNvPr id="4098" name="Picture 2" descr="https://encrypted-tbn0.gstatic.com/images?q=tbn:ANd9GcRhBG3IkMwcNjbD2K5_T7efg6AfSBP0fexUrQ76k5ugvPy93gK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4104456" cy="583264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640871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MX" sz="6000" dirty="0" smtClean="0"/>
              <a:t>Potestad que el pueblo tiene para darse un gobierno y establecer normas de convivencia social y jurídica. </a:t>
            </a:r>
            <a:r>
              <a:rPr lang="es-MX" sz="4400" dirty="0" smtClean="0"/>
              <a:t>(Rafael Bielsa)</a:t>
            </a:r>
            <a:endParaRPr lang="es-MX" sz="60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3 Marcador de pie de página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Here comes your footer  </a:t>
            </a:r>
            <a:r>
              <a:rPr lang="de-DE" smtClean="0">
                <a:sym typeface="Wingdings" pitchFamily="2" charset="2"/>
              </a:rPr>
              <a:t></a:t>
            </a:r>
            <a:r>
              <a:rPr lang="de-DE" smtClean="0"/>
              <a:t>  Page </a:t>
            </a:r>
            <a:fld id="{50773526-CAC1-4E78-8939-BF5EFCB5FFFF}" type="slidenum">
              <a:rPr lang="de-DE" smtClean="0"/>
              <a:pPr/>
              <a:t>8</a:t>
            </a:fld>
            <a:endParaRPr lang="de-DE" smtClean="0"/>
          </a:p>
        </p:txBody>
      </p:sp>
      <p:sp>
        <p:nvSpPr>
          <p:cNvPr id="19458" name="1 Título"/>
          <p:cNvSpPr>
            <a:spLocks noGrp="1"/>
          </p:cNvSpPr>
          <p:nvPr>
            <p:ph type="title"/>
          </p:nvPr>
        </p:nvSpPr>
        <p:spPr>
          <a:xfrm>
            <a:off x="382564" y="548680"/>
            <a:ext cx="8515350" cy="5112568"/>
          </a:xfrm>
          <a:noFill/>
        </p:spPr>
        <p:txBody>
          <a:bodyPr anchor="ctr">
            <a:normAutofit/>
          </a:bodyPr>
          <a:lstStyle/>
          <a:p>
            <a:pPr algn="ctr"/>
            <a:r>
              <a:rPr lang="es-ES_tradnl" sz="9600" dirty="0" smtClean="0">
                <a:solidFill>
                  <a:srgbClr val="FF0000"/>
                </a:solidFill>
              </a:rPr>
              <a:t>La Deontología Constitucional.</a:t>
            </a:r>
            <a:endParaRPr lang="es-ES" sz="16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3 Marcador de pie de página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Here comes your footer  </a:t>
            </a:r>
            <a:r>
              <a:rPr lang="de-DE" smtClean="0">
                <a:sym typeface="Wingdings" pitchFamily="2" charset="2"/>
              </a:rPr>
              <a:t></a:t>
            </a:r>
            <a:r>
              <a:rPr lang="de-DE" smtClean="0"/>
              <a:t>  Page </a:t>
            </a:r>
            <a:fld id="{50773526-CAC1-4E78-8939-BF5EFCB5FFFF}" type="slidenum">
              <a:rPr lang="de-DE" smtClean="0"/>
              <a:pPr/>
              <a:t>9</a:t>
            </a:fld>
            <a:endParaRPr lang="de-DE" smtClean="0"/>
          </a:p>
        </p:txBody>
      </p:sp>
      <p:sp>
        <p:nvSpPr>
          <p:cNvPr id="19459" name="2 Marcador de contenido"/>
          <p:cNvSpPr>
            <a:spLocks noGrp="1"/>
          </p:cNvSpPr>
          <p:nvPr>
            <p:ph sz="quarter" idx="4294967295"/>
          </p:nvPr>
        </p:nvSpPr>
        <p:spPr>
          <a:xfrm>
            <a:off x="255588" y="2132856"/>
            <a:ext cx="8588375" cy="4725144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_tradnl" sz="9600" b="1" dirty="0" smtClean="0"/>
              <a:t>Dr.    Miguel Villoro </a:t>
            </a:r>
            <a:r>
              <a:rPr lang="es-ES_tradnl" sz="9600" b="1" dirty="0" err="1" smtClean="0"/>
              <a:t>Toranzo</a:t>
            </a:r>
            <a:r>
              <a:rPr lang="es-ES_tradnl" sz="9600" b="1" dirty="0" smtClean="0"/>
              <a:t>.</a:t>
            </a:r>
          </a:p>
          <a:p>
            <a:pPr algn="just">
              <a:buNone/>
            </a:pPr>
            <a:endParaRPr lang="es-ES_tradnl" sz="3500" b="1" dirty="0" smtClean="0"/>
          </a:p>
          <a:p>
            <a:pPr algn="r">
              <a:buNone/>
            </a:pPr>
            <a:r>
              <a:rPr lang="es-ES_tradnl" sz="4000" b="1" dirty="0" smtClean="0"/>
              <a:t>Miguel A. Hernández Romo.</a:t>
            </a:r>
          </a:p>
        </p:txBody>
      </p:sp>
      <p:sp>
        <p:nvSpPr>
          <p:cNvPr id="21506" name="AutoShape 2" descr="data:image/jpeg;base64,/9j/4AAQSkZJRgABAQAAAQABAAD/2wCEAAkGBxQSEhUUEhQUFhQXFxQXFxQUFxQXFBgUFRcWFhUVFBUYHCggGBolHRQUITEhJSkrLi4uFx8zODMsNygtLisBCgoKDg0OFxAQFywcHxwsLCwsLCwsLCwsLCwsLCwsLCwsLCwsLCwsLCwsLCwsLCwsLCw3LCwsKzc3KyssNysrK//AABEIAOcA2gMBIgACEQEDEQH/xAAcAAABBQEBAQAAAAAAAAAAAAABAAIDBAUGBwj/xABBEAABAwIEBAMFBgUCBAcAAAABAAIRAyEEEjFBBVFhcQaBkRMiMqGxBxRSwdHwI0JicuGC8SQzQ2MVFnOSorPD/8QAGAEAAwEBAAAAAAAAAAAAAAAAAAECAwT/xAAgEQEBAQEAAgMBAAMAAAAAAAAAAQIRAyESMUFRIjJh/9oADAMBAAIRAxEAPwDy1JJEBc/HSe1FJoskkDSn01awXDXVOjeZ37BbOG4XSbYjOetx1sP1VJupHPDsrFHAucLiBz/wunpYKPhp02jsJ9QDHqtKlQGrmNHa8+RKXC+XXLUOAmLyfQLTwvh6nFweoubzbQ9V0OHpAgi0cza3bbZXMPTLdhHefn5JXUVPHa5tnhik6RD2xyJNt9VBU8IT/wAuqJ5OA+Rsu4Y+HSPSCTPfkj7MOJDgI5c5S+UVPDp5lxTw5XoyXMOWTdtx5WWOV7c8uAsZEZSHaEQRdcf4h4ExwcQ3JUgmw91xjflP5Ilg5rP+zgcqBCngwWnv2I5KFMGlRlSkKMpkATk2E7ZAFNTkITAJQkiUdBpSCRSapBzkxPKblQoxFFKFVSkGitYCgHOvoLqq3RW6L9G89eyUTq8jaZVL7Ns0eU9ey0sLQLrfJv63hZ+DbHLa3VbeCItq48gQB6x9FTJJ93c2C0epE/l9FZp1HH4gD1EyfmrtDCvPwx1EvPr7oTMVh3C8AHp0+YU6rTxxJSoiJAvzv6p7GahpaTub91HRqtaIkkmdIm11ewDS0ZnwDqQ0bHQTzggLB2SpMNQmJ8hv58lZ+7iCTaOendRUqpItDRz3naSn1cXkOWA4nUE2jQpH8lnB0AJB02J3TcRgGOBEX62UVOqZHswyJObM48toBUtXECMr/ZDWPecSfUIPvXB+KvD0hzqYGdvxNEfDcyB31XCOXr3FqmQS2KkyCKYlwF+t/wDK888Q8Oax2Zvuh18hsRuYB6/VaZv5XPuc9sEpjlIVGVogEUEXJA5MKemwmARKBRKRggAikEwRCSLk2UjBJIoSqSmYrGDd7xMdB5bqKiLSp8GNz+wiTjLddBgKRdGY2+v6rpOGO/C1ttSRJ85sFznDwXXvH16dl1GAYQ2TDR+IwAOg1MpoW/vR/mdUy/haA3/b1VMS6/8AEg/icSTPLldTsexoAGao4m3KefvWHczAU2Md7zWgiZlxGlhJjoLx6qNNMVn1rARzPU20+imwuJzTJjble+vS6qV3CZBET66D0ULqhaSfTn2WNnHZPcdFTqu0FzzNm+X+ydTwznRmeRzyAW6SZt5LFwmPcLyIGxFgph4hBsADtJbYkzECOSczam6k+21/4XyBd0fVnnoAWxtsi7hAGlKnJ3qOc8Ds0kiVgDxEwGDkB6W7WCuUON+2ETc+qdzYqal+mk+jSYDFKjMXyMY13qI3hc1x3C5w74TbQgu7wdR80zjGJNJ2piOc3XOjitQPgyWkib3MbGQZ81WcfrHy69cYFZsEjqoXLQ4s1oqHLMWInqs9ypJoRKCKAcE2U4psIMpSKUJIAJIlDdAFyEIuTZQYIEJBFPqFmn8BUmHdfpZOoU/4TndY+UpjDEcpH+FUZa+3U4CsGgakDTQCfNXamLLiDUItoz/ZYbcSBHLlv++qkGPANxbe5vyEJ8TxvUsa1s2lx7e6NYGwU7cddx/pdPUugAfVc0/igOjQPN2ilw2JLrARf6f7qdRWctJgvryHYKY0wNO8/UKXDEBkG/5KGrTN7yDpytqsL7dc9RQ4hxIU25Wj3v3pZVaHDq9VogOEi+xjqdVPWbTpg1KhM6ARJJ2AWRxLi2IrtOUOgWDALxtIGvZaZ7+M9T32nYrDexMHXoZWv4ZcXP3hc9hOGViYqNykxrAN9iNivR/DvDBSoh5Fxad5slu/jTxy1zHiR8Yp7HGGty62mQDI9VY+40n0i9orNcBZxYfZk99R3iFs+M+Afei3FULOawNqNuSQ2SHDkQCf2F55X4dW9rmY6W2uHg97TKc5Ync5Q4s+XzpbTqLH6Ki5WMW/MexVcpoAIoIoAkoJJIMkoSSlAAoIoIAuQRcggzUkkkJa2EbNAjcvcfRo/RUpv5wrPDMRBDToT9bKKtTLS4/gcJ8jqqlZans59aDGUm2o1U5e0iZtsP1VxlMEztA+d1Qxz6LXBrTmLje2h780StvhEYqLc4UTYkWEeqpO4cWgeRWrgGgtFxAB/LfzRb2Ik5W3gcQCIIHTXTeeq1KGAluVsi1rgekrnsPTiL8+2q18FxHLMTPPr0WFn8dHOqeJ4S+k7M5hfIgTfKDytEqFnCA73jVLObQRMcp1XT/+YWtF2jzUYxgrO/hsZA+LMAR0jml/kqYUeDcIa54DDma33jvHV3UrZx1YezLYyxIgi8RrY3U9asKNN0wCQdAB8guUwOLBDnVHfETrsOnOwVZzb9qmeOg8NYyA6nM3kRpaxEKliuGtbWqD2UHaoBOYOuWmNPNY/wD43QbUb7F4c5sF0QNDst7B+IW4p+X4XQZItpdvfUhaanoWSvLOP8PNCu+mRABlvVrrtj6eSziur8fuc6qwvguAc2RuLEfUrlHIjns5TUSkjCCJyCJTUAUCkSigzUgkUgghcmynFMQZIORQKcQmpuhbgaDUl05Hshx5f1eSwgVr068Yd066Tr7rtvkfVGU+Seona1xa5rfiaALXkfiHQwqlPhDrviTJ0ue6zcLxB9J4c05SLA3LSOo/JdTguLud7zmNeIuGGDHMJ+41xr5Q840PF9QIMi87gqfhlAzl2IMnlf8ASFSqmT7RrC0SJBMnuVLgcSReYmQSbAb6+SWUb9NjFPaDAvfb84Vdhv3UVTETYCwgxtOswEMI/Md+/WdkWN8aT5fxLX4dickAWVFlxt9Z5Itouv5d+hSX8mlWecQ9tFvwk+/H4Br66eap8f8AB+cuyVclObsIFhBkCL8rbrZ4O5mHpFx+M3zOgaDnyErn+MeMy0Q0gtmSXbjsdBefIXRljvy23kZmL8MUmD3HFrmtEixE5QSW/M9Fv8H8NvDZpf8AMb7xaT8TbTBFpk6Lj3eJSQQYkiM28dOsGFs8D8ZPZAJNiIt/KLQQeY27KrGUus+2Z45cS+nMgw8EHYghcw5d546yYim2u0gZSf8AUHARaL/CAuEcpVNfL2CUpJFBkUAkhKABRKCKDBIFAoBBHFJJJJRqSBSlVGdShWKNeGlp0P1VcJqUOzsRt1I72/Tqp8Hi3UXBzbjdp0P+VWq6yFdpszNkwtOpzmytSt4lbUDaYaRJEzoFDRxRb7sxBm2nNZf3W8hW8vPz/wApeu+la7Z7dAzEgN0uBc31np5KbDVQ6DpHYZZ5cyVj0XGxMW220j9FcpEQfMx9L9t0cTnToqLmhv63kwIAjuVapYiXAENDR5HNaTpsFz+Fq/DBvOhNib/ktLDOJflIvraJ325pWNLo7jTnvytbBNmtAzRmNzcbiRAVTh/h5sl9YNe6J96NRoG5u02C7Chh2yKbPiAhzv8AuuhstHIB3yWgzhrRIBzOptBbuQSQB52PuqO1nmufo4JgDDDYJuAxs5SYEuj3SrnF/D+Gq089OS9pAuRmHMAjUC2y0m8KaG0w8uBDy0gEEBkmC/pb/wCS1+F8MDczW7OMTcEA3Dge+qfU61a898QYMUsJUaZBy77OteORheaOXs32qsy0MzW/hDwBLQJkf23tPZeNPQfjvo0IOKKa5DQZQSSQATimpxQZpSakUGoI+EEpSQowlBJAoQmamyiE1AJhJexo1c9jfVwH5ruOL+GCxprUQXU9XsEl1M7mNSzrt815+MQW1GuGrC1w7tMr3nw7ihWo069E2c0H9QexkLX4+nPfJc15J7GCjUoT+i9U4r4RpYmXUiKNfdpn2Tz/APm7qJHMLhOI8NfQeadVhY8fykajm06OHULOx0Y3Nz0wm1i33YtAE7hXsO+SINjytHTzUOKZumUHRvbkqlTctelR933bRBnlf6i62cBXBcHCJhonYOuDJ2Gp81zAxW+8meRCk+8lrSRvF9rXFtuabPTvsNig2ob63HM+9Ydrn/2rTp8VDHCCDMTMTLTaD0ufNcFguJlxke65u3e9vmpTiiTrYQIn8RE/RTxPeOwZxFrnmnU1cZYZ0cB8VrDTroFb4LxfNlGYlzSdxpqbjUWnovPcViZcCNQZHIaqzgsd7OHOMBoN+1vNLh966T7SOKtdQMOGadRrGkwbET7p7heQOWzx/jBqvOUnLlgTte8dDb0CxSlW3jzyEEDqimFJZxQCRSTIJRcU1FyDIoNSQagj0YQSlCkaBRQKcRTwoKlXYeqc906KFwjtutMY/rLe/wAiJ2t13X2Y+JRh6vsKpilVIykzDKpIg/2uiOhuuLcEzRa8Y33H09Vw9pHmjUwrKzfZ1mNqM2DtjzadWnqCFw32WeL/AG7BhKx/isH8Jx/6lNv8p/raPUdl3rHEFRYznY5LjX2ahwLsLVy/9qrceVUXHmD3XnnG+BYjCn+PSdT2DrGmT0e0wdl9DYd0hS1sMHNLXAFpsWkSCOoOqm5bZ89n37fMBlPZWy63C9Y8S/ZrSfL8L/BfrkuaR7CZZ5W6LynjnD6uHqGnXY5h2J+F39rtHKfbaazr6RVuJCLAzoO3Mp1HibjE3uPVZNWqNFu+GuFmvUAbpILjyEgAdyT6SmLmc9rHHhUwxpsJBNSjTrT0qZhHcFrgsSpXc7Un1O67T7YsD7HEYYjQ4VrMu38J7p/+wLhGvlK5qcaycSkkUCVNnG0sohApApSkBKCLkEjNKJKBKRTBINRQagj0kkEKNaJRyJ0hKF0zMjhu7ftGVGVOWyoHthURlPluLeWyLmpsw4cjZSwgww9Z1Nwc0lrmkOa4Wc1wuCDsV7L4K8fNxWWjiYZiNGv0ZWPTZr+m+3IeNZUW/vYyDYg7JcTY+psHVgraYvMPs28YDGMFGs7/AIqm28/9Vg/6jf6gPiHnuvSsM6ymJSPpArJ4xwGliGGnVptew6tcJHlyPULaCTo3RxXHzl408H4LC13MGL9kRkPsntNVwa4ScuU5tIiQt7wNxzhtJ7KIc+ncRUrNyse+wGZ0+6ddY1XA+Ksf96xmIxGoqVX5SPwN9ymOvusaqDGgiCBf6fVOY/qrq16x9vmF9zB1Rpmq05/uaHi+/wAJXkJXXP4s/EcHq4aqS92EqUa1Jxu72JJpuaTvlFT0XInQFOThC1/NSSoHzYD1UzBZMS8OBSyphRY9RfHmtJ5bP+nFJOBBTTYrLXjsbZ8sphRKDtUSoX9gUmIIsQD01EoJGJKATOyRkars64UrUnNlRtqpwemFTFCPVTtduL9iFLUphwj5rHq0nNcdQf3dIRqwlCzqdV4691fYTaRBKAsYPFvo1G1aTiyowhzXDVpG/bUEbgkL6O8BeK6fEKGdsNrMgVqU/C4zDm82OgkHuNl82kLV8Mceq4HEMr0Tdtns/lqMPxMd9QdjB5yFY+qAsLx9xM4bh+JqNMP9m5rP/Uqe4yOsuCu+H+NUcZRbWoODmnUfzNdux42cFW8T8Fp45n3eqTlj2hymDmFqZ8jJ8lKp6fKFElhynt++q0KTI001212vC6bxl4HqUM7mw40z7wAvGzo5ELl8JJGsDe0uvuJ07q8Xqa1OCECvkef4dZr6D76CqIDp6GD5LF9kWlzHWcxzmOH9TSWn5gra4XSptrUjX9qaWcNqQ+DldIJbbaZjoqniBsYusJJkh2Y6utGY9TF+so1OaKVQcEWkhBwTZI29EKSaqOVI0XTXtQDmOUhGYR+/JVWuU9NyJQFIk2OosiUH2cDzt5hPqEHRZeTPrrXxbveVGnNKanNWFbiUEiUElKQqlTMqnuovYFL2Tl2OJK9v4fT9FX+8RzHRStDlJUpB4vY8x+fNAR0sUrTmh467fosl7S0wf8Kxh8QgcWaTOfp1UjUyqbZhqNeo59wpaZBEhBHNCRCKMIDpfAXiV2DxIOfJTeQHEzk6F7d2zqdRrsvbcLiaz6z65YWNDWMykgyAXEuBFiDmsvmwL2j7IPFntqX3GuZqMbNFx/mpDVhP4m/TsUqXHb8e4SzE084HvhrhI1gg269j9YI+aMNQLbGZu0ga5hIv5j5L6gwDi1xYfJeF/aHwv7vjagAOSrNRsaZy6HfMg/6lfj+06rlagsbHrfcG99irHHvfGHq7vpuY7++k7KfUEFVnj+kzY9xp5KPE4gexYzQtqlwv/K9uVwn+5jfVX5CygypgU6aWrNaNuqe9siUgn0zZAUniEablJWZdRNQaw647XTWCTKLdPJOw7Y7oHeGOEItKlqkEKJi5fJn411ePXyhFBEpSpWosrFSjEKD2Se08xP75rrcaX71zS+9tQFFh5j5p/wB2ZyQXoKoZUFjfZZxBaYKvPwA/lcR3FlXxFJwHveThp2Rw4s4Womh/snR/KbjpKgouVqszM3t9N0EuNcCElmUKxZ/by5dlpNeCAQUApU+Bxj6NRlWmctSm4Oa7k4aeXPmoCU1xRwPpLw74gZjcPTxLLH4arJnJVEZmnpeQdwQVzP2v8N9ph21hrTcHW1ymWu+RB/0rz37OfE/3LE5Xn/h62VlUbNNslX/SZB6E8gvauMYQVsPUpuuC1wPIgiPoUp6rPT52qN/pdEmL8wI76FUMWNDBFxqf3zV+tSLS5hDpa5zTzlhi3L4SqGLjKdfPTpr5LbXuCLDNEHIUDYJ7lmsxoRpphcnsQQ1xIVSFcdoq7moOCwqs+uZgTyU7Qm5g06XN0cMKVF+6nAhOY47puabrLyyc618NveAUESksHSxmg81IA/ZEVypG4ohdbjRZ3hPbinhTDFTqP1TgQeXmPzCCRsx53Uwc1/Q9PzCa/DtIkg+V1W9kRdpkDlr6IAvpFhg+RGhCt4d3ooGVcwyu8jyKdSkGCgCW3IP75IMcWGf5dwpa40PklCCWWuDhIug5v+6pNcaZkabhXWPzCQmDSF7L9k/iX7xQOFqGatFoDZ1dQENa7qWzlPTKV42eis8H4o/C12V6ZhzDcfiabOYehH5ckrCs63/HmC9jjqwuA7LUEae9Y/NrlzGI0N3ab+kLvvtHe2vTwuLZOWo0ska3Gds+jx3XBvd/UfPSf3K0nuJRYV1gpyqmD07SFPmULBycCo3OUgQR8qCpY/mpQU18EXjzIQIjBSebj98v1TXW/wAX+iY9xgwg01a4TmCyjY+11JssvLOxr4ry8BJAlDMsG/Wc2knexQSXW5qOSE8MlJJCUjCQpjTD/wCl3MfmkknSiI08xyus8DUaEdeqTtL6jfogkkabVp9fRR0ykknSPI2UAcaZtodkUkjXA0kSjlSSTpN7hfEc+AxGEeT/AAi3E0jrDQ5razOnxSP7isQu0949JH75hJJXj6qb9qlGxcOp0VgpJKFIjr+909pSSQABuQZgifMJrqICSSAkaLKGoLHsUkkAaVwrFJkJJJUSBVp2n5KKEklh5JO+nT47b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1508" name="Picture 4" descr="https://encrypted-tbn2.gstatic.com/images?q=tbn:ANd9GcRW5ScTruevSxROwbZqQ8skmErCqCuWNxozJccqjQGrV0eA3speK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1971" y="179089"/>
            <a:ext cx="2524125" cy="18097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7746831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</TotalTime>
  <Words>358</Words>
  <Application>Microsoft Office PowerPoint</Application>
  <PresentationFormat>Presentación en pantalla (4:3)</PresentationFormat>
  <Paragraphs>61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La Deontología Constitucional.</vt:lpstr>
      <vt:lpstr>Diapositiva 9</vt:lpstr>
      <vt:lpstr>Diapositiva 10</vt:lpstr>
      <vt:lpstr>Diapositiva 11</vt:lpstr>
      <vt:lpstr>Diapositiva 12</vt:lpstr>
      <vt:lpstr>Diapositiva 13</vt:lpstr>
      <vt:lpstr>Los factores reales de Poder y las Decisiones fundamentales</vt:lpstr>
      <vt:lpstr>Diapositiva 15</vt:lpstr>
      <vt:lpstr>Diapositiva 16</vt:lpstr>
      <vt:lpstr>Diapositiva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user</cp:lastModifiedBy>
  <cp:revision>67</cp:revision>
  <dcterms:created xsi:type="dcterms:W3CDTF">2012-08-07T16:35:15Z</dcterms:created>
  <dcterms:modified xsi:type="dcterms:W3CDTF">2016-02-05T12:59:45Z</dcterms:modified>
</cp:coreProperties>
</file>